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43" r:id="rId2"/>
    <p:sldId id="365" r:id="rId3"/>
    <p:sldId id="366" r:id="rId4"/>
    <p:sldId id="367" r:id="rId5"/>
    <p:sldId id="368" r:id="rId6"/>
    <p:sldId id="369" r:id="rId7"/>
    <p:sldId id="370" r:id="rId8"/>
    <p:sldId id="371" r:id="rId9"/>
    <p:sldId id="374" r:id="rId10"/>
    <p:sldId id="375" r:id="rId11"/>
    <p:sldId id="377" r:id="rId12"/>
    <p:sldId id="378" r:id="rId13"/>
    <p:sldId id="379" r:id="rId14"/>
    <p:sldId id="380" r:id="rId15"/>
    <p:sldId id="381" r:id="rId16"/>
    <p:sldId id="383" r:id="rId17"/>
    <p:sldId id="384" r:id="rId18"/>
    <p:sldId id="281" r:id="rId19"/>
    <p:sldId id="376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101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>
      <p:cViewPr varScale="1">
        <p:scale>
          <a:sx n="110" d="100"/>
          <a:sy n="110" d="100"/>
        </p:scale>
        <p:origin x="96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E82AF07-CD5D-410D-A7A0-9146E4FEC9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B79BE5-24E2-4D7C-BDC8-E6ACDD2624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B7D525D-33B0-4B95-8B8A-38E71979496A}" type="datetimeFigureOut">
              <a:rPr lang="en-US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DCC8F4F-D9D1-4CCE-ADBD-C6C966446E7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858894B-EDC9-465B-8223-7B1706A994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B78F88-22BC-4C78-ACD3-057841EFC5A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37950-0529-42E8-84F2-A7C47DE5CC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ED0D069-4B2F-4E47-87B0-F901EC46F81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935556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10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615632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11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413630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12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950513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13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260155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19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52803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2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95466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3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64847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4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97715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5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47917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6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12928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7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13596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676925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E7DD1E37-EE4C-44E3-B807-2B95988725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D4C7FCD3-D157-473B-86C7-7AFB94DD66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37DAB050-D26B-4C2A-93AB-20F26A2CD0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92CD703-F784-4243-A9F9-8CCFE7E83DCD}" type="slidenum">
              <a:rPr lang="en-US" altLang="sr-Latn-RS" smtClean="0"/>
              <a:pPr/>
              <a:t>9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80905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9B513-2B43-4742-97AC-587CAA9240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35B54-EA39-47B7-87AC-A0E395B05CDB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62B73-4D53-41C1-8355-C73E2196D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970CC-0FBD-4046-ABB7-5153471F5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37E13-EB61-4BE7-A51B-D1EEA516D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495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90DA7-E1D7-4FBF-9A6F-E5F83DD796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77B47-2CE9-42FB-90D0-FF3B63BED576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17CE6-F0B2-41B4-9A32-DDD85C8E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0780C-6826-4AE1-9F8F-CB6F66D1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AD0D0-9A20-4F37-BD9D-B39F2FC0F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63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0D880-6F0B-4E01-9877-31325E51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19344-6033-47FD-8F53-D3013CA9FE83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E40F1-E153-4B3B-BDAA-F4CCDD289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18C3A-DDF4-4BC3-82C5-D86B8E23E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B73F8-2F9E-468C-8028-5681DE35D1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028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05614-0796-48EF-9E82-DCEFB74AE1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C7CD1-10E1-4BA7-99E5-A51926E9570F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15EC2-A8BB-4B53-A0E6-AEEBDFD0B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AB9EE-F41E-426B-A51C-AF0123CB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BA90E-C260-4DB0-980B-A95E323799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54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399B1-E870-4341-9AF6-036B8857E6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CC410-DDE7-41AE-A9B9-D9B548E26B53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EDE09-03F4-4325-AC03-7D0FDA8E5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CFEE4-0702-4E54-8F00-CA3873BA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5AFAE-B379-429F-A176-395288D6F7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611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478AEEC-084C-4415-8F35-9D359C4557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FCA16A-9BB2-4990-A8A0-87DF65A63F66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37111C4-297C-4F75-A013-6BBA24965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A27F3AD-375C-47EB-9DDA-8789F8C46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93596-464C-40BF-9FD8-A689B964CF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88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D4D55C-C580-4EBF-9246-79EBB0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E8A9F-BD6F-413E-BEB5-231DBFB695BC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21DF9EE-728B-44FA-9071-29C02992C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C10F036-7523-4841-9139-325B1960A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074BC-5E2F-48C2-B16D-DCC5FD8EC0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20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C5C3BAA-4C73-4771-8664-6E35C4CAE7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7ABBF-8CAF-4625-86D4-C8B4E32DA3C9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2FF30B3-CE30-44F0-BB1E-A66CCA58B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DEE1D0A-6646-4476-988E-2AEC0AD6A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83205-4CBE-44BC-8964-1C1B450462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716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214936F-ADD7-4F11-9CF5-826E52DB05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6BFE5-A462-46A7-93F0-A0F29169D0D0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15F670A-D32E-4C97-AD67-E4AFDF10E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4B7A90A-ECE8-4B87-A041-156F147A8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D1B09-3156-4E2D-8405-E859C9BBF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81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72639A-D3B8-4EC9-8584-670283A92A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CFF68F-A568-46A5-B4AA-D2EE7321A7B8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C6B06A-C9FC-4D94-98C2-A07D90A54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C69D76C-DA58-463B-97D1-33E0DF52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3048B-1058-4671-A690-02C7E591B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97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4617BB6-D481-4152-9D0F-10DE3EA494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97354-9D75-4273-99A3-443E682E0D3C}" type="datetime1">
              <a:rPr lang="en-US" smtClean="0"/>
              <a:pPr>
                <a:defRPr/>
              </a:pPr>
              <a:t>4/26/2023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D6D055-3763-4757-B6BB-B6BF0D56B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The ITU Regional Regulatory Forum for Europe on “Regulation Supporting the Digital Transformation” 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A85D02-6468-424E-9399-56F96F4AB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8927FD-4E9F-449F-B120-D197352339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05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ekip.me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D9F1">
            <a:alpha val="58038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99D706-2425-487A-872D-CA8E7772940E}"/>
              </a:ext>
            </a:extLst>
          </p:cNvPr>
          <p:cNvCxnSpPr/>
          <p:nvPr userDrawn="1"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56C398E-4282-4350-91DB-AE3BFB6C6CAF}"/>
              </a:ext>
            </a:extLst>
          </p:cNvPr>
          <p:cNvCxnSpPr/>
          <p:nvPr userDrawn="1"/>
        </p:nvCxnSpPr>
        <p:spPr>
          <a:xfrm>
            <a:off x="0" y="6120000"/>
            <a:ext cx="914400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logo">
            <a:hlinkClick r:id="rId13"/>
            <a:extLst>
              <a:ext uri="{FF2B5EF4-FFF2-40B4-BE49-F238E27FC236}">
                <a16:creationId xmlns:a16="http://schemas.microsoft.com/office/drawing/2014/main" id="{F49884E8-1083-45A3-A59F-3D34310BEA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08000"/>
            <a:ext cx="3074988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4">
            <a:extLst>
              <a:ext uri="{FF2B5EF4-FFF2-40B4-BE49-F238E27FC236}">
                <a16:creationId xmlns:a16="http://schemas.microsoft.com/office/drawing/2014/main" id="{2776AB83-DEC2-4856-BB68-8B050EB75AC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27988" y="0"/>
            <a:ext cx="10953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solidFill>
                  <a:srgbClr val="000099"/>
                </a:solidFill>
              </a:rPr>
              <a:t>EKIP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D04A640-4CAA-4359-A367-B5891F376968}"/>
              </a:ext>
            </a:extLst>
          </p:cNvPr>
          <p:cNvSpPr/>
          <p:nvPr userDrawn="1"/>
        </p:nvSpPr>
        <p:spPr>
          <a:xfrm>
            <a:off x="107504" y="6300000"/>
            <a:ext cx="56166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2000" b="1" dirty="0">
                <a:solidFill>
                  <a:srgbClr val="000099"/>
                </a:solidFill>
                <a:latin typeface="Calibri"/>
              </a:rPr>
              <a:t>Radionica</a:t>
            </a:r>
            <a:r>
              <a:rPr lang="en-GB" sz="2000" b="1" dirty="0">
                <a:solidFill>
                  <a:srgbClr val="000099"/>
                </a:solidFill>
                <a:latin typeface="Calibri"/>
              </a:rPr>
              <a:t> </a:t>
            </a:r>
            <a:r>
              <a:rPr lang="sr-Latn-ME" sz="2000" b="1" dirty="0">
                <a:solidFill>
                  <a:srgbClr val="000099"/>
                </a:solidFill>
                <a:latin typeface="Calibri"/>
              </a:rPr>
              <a:t>„</a:t>
            </a:r>
            <a:r>
              <a:rPr lang="pl-PL" sz="2000" b="1" dirty="0">
                <a:solidFill>
                  <a:srgbClr val="000099"/>
                </a:solidFill>
                <a:latin typeface="Calibri"/>
              </a:rPr>
              <a:t>EKIP i opštine na istom zadatku”</a:t>
            </a:r>
            <a:endParaRPr lang="en-GB" sz="2000" b="1" dirty="0">
              <a:solidFill>
                <a:srgbClr val="000099"/>
              </a:solidFill>
              <a:latin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96F29E-4472-4E92-9264-F8B042F2D17E}"/>
              </a:ext>
            </a:extLst>
          </p:cNvPr>
          <p:cNvSpPr txBox="1"/>
          <p:nvPr userDrawn="1"/>
        </p:nvSpPr>
        <p:spPr>
          <a:xfrm>
            <a:off x="6300000" y="6300000"/>
            <a:ext cx="2554287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sr-Latn-ME" sz="1400" dirty="0">
                <a:solidFill>
                  <a:srgbClr val="000099"/>
                </a:solidFill>
                <a:latin typeface="+mn-lt"/>
              </a:rPr>
              <a:t>Podgorica, 27. april 2023. godine</a:t>
            </a:r>
          </a:p>
          <a:p>
            <a:pPr algn="ctr">
              <a:defRPr/>
            </a:pPr>
            <a:r>
              <a:rPr lang="sr-Latn-ME" sz="1400" dirty="0">
                <a:solidFill>
                  <a:srgbClr val="000099"/>
                </a:solidFill>
                <a:latin typeface="+mn-lt"/>
              </a:rPr>
              <a:t>Hotel Podgorica</a:t>
            </a:r>
            <a:endParaRPr lang="en-GB" sz="1400" dirty="0">
              <a:solidFill>
                <a:srgbClr val="000099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8.xml"/><Relationship Id="rId4" Type="http://schemas.openxmlformats.org/officeDocument/2006/relationships/hyperlink" Target="mailto:dubravka.aleksic@ekip.m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A0D4A22-F61E-4B9F-A016-893C5D4D0BBE}"/>
              </a:ext>
            </a:extLst>
          </p:cNvPr>
          <p:cNvSpPr/>
          <p:nvPr/>
        </p:nvSpPr>
        <p:spPr>
          <a:xfrm>
            <a:off x="215168" y="2060848"/>
            <a:ext cx="8713663" cy="142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sr-Latn-ME" sz="2000" i="1" dirty="0">
                <a:solidFill>
                  <a:srgbClr val="000099"/>
                </a:solidFill>
                <a:latin typeface="+mn-lt"/>
              </a:rPr>
              <a:t>Radionica posvećena unapređenju zaštite i korišćenja postojeće i  planiranja nove elektronske komunikacione infrastrukture </a:t>
            </a:r>
            <a:endParaRPr lang="en-GB" sz="2000" i="1" dirty="0">
              <a:solidFill>
                <a:srgbClr val="000099"/>
              </a:solidFill>
              <a:latin typeface="+mn-lt"/>
            </a:endParaRPr>
          </a:p>
          <a:p>
            <a:pPr algn="ctr">
              <a:lnSpc>
                <a:spcPct val="110000"/>
              </a:lnSpc>
            </a:pPr>
            <a:endParaRPr lang="sr-Latn-ME" sz="2000" i="1" dirty="0">
              <a:solidFill>
                <a:srgbClr val="000099"/>
              </a:solidFill>
              <a:latin typeface="+mn-lt"/>
            </a:endParaRPr>
          </a:p>
          <a:p>
            <a:pPr algn="ctr">
              <a:lnSpc>
                <a:spcPct val="110000"/>
              </a:lnSpc>
            </a:pPr>
            <a:r>
              <a:rPr lang="sr-Latn-ME" sz="2000" b="1" i="1" dirty="0">
                <a:solidFill>
                  <a:srgbClr val="000099"/>
                </a:solidFill>
                <a:latin typeface="+mn-lt"/>
              </a:rPr>
              <a:t>u susret implementaciji 5G i drugih novih tehnologija</a:t>
            </a:r>
            <a:endParaRPr lang="en-GB" sz="2000" b="1" i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CAE449-8413-4BD2-BAA3-2ED9BE8104E1}"/>
              </a:ext>
            </a:extLst>
          </p:cNvPr>
          <p:cNvSpPr txBox="1"/>
          <p:nvPr/>
        </p:nvSpPr>
        <p:spPr>
          <a:xfrm>
            <a:off x="4932040" y="638132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1/19</a:t>
            </a:r>
          </a:p>
        </p:txBody>
      </p:sp>
    </p:spTree>
    <p:extLst>
      <p:ext uri="{BB962C8B-B14F-4D97-AF65-F5344CB8AC3E}">
        <p14:creationId xmlns:p14="http://schemas.microsoft.com/office/powerpoint/2010/main" val="2025162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03841F-B577-4B6A-9269-E0243EE824AC}"/>
              </a:ext>
            </a:extLst>
          </p:cNvPr>
          <p:cNvSpPr txBox="1"/>
          <p:nvPr/>
        </p:nvSpPr>
        <p:spPr>
          <a:xfrm>
            <a:off x="539552" y="836712"/>
            <a:ext cx="842493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0099"/>
                </a:solidFill>
                <a:latin typeface="+mn-lt"/>
              </a:rPr>
              <a:t>Pravilnik o uslovima za planiranje, izgradnju, održavanje i korišćenje elektronskih komunikacionih mreža, elektronske komunikacione infrastrukture i povezane opreme </a:t>
            </a:r>
          </a:p>
          <a:p>
            <a:pPr algn="ctr"/>
            <a:r>
              <a:rPr lang="pl-PL" sz="2000" b="1" dirty="0">
                <a:solidFill>
                  <a:srgbClr val="000099"/>
                </a:solidFill>
                <a:latin typeface="+mn-lt"/>
              </a:rPr>
              <a:t>("Službeni list Crne Gore broj 59/15 i 39/16)</a:t>
            </a:r>
          </a:p>
          <a:p>
            <a:pPr algn="ctr"/>
            <a:endParaRPr lang="pl-PL" sz="2000" b="1" i="1" u="sng" dirty="0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sr-Latn-ME" sz="1600" b="1" dirty="0">
                <a:solidFill>
                  <a:srgbClr val="000099"/>
                </a:solidFill>
                <a:latin typeface="+mn-lt"/>
              </a:rPr>
              <a:t>Propisuje tehničke detalje </a:t>
            </a:r>
            <a:r>
              <a:rPr lang="pl-PL" sz="1600" b="1" dirty="0">
                <a:solidFill>
                  <a:srgbClr val="000099"/>
                </a:solidFill>
                <a:latin typeface="+mn-lt"/>
              </a:rPr>
              <a:t>o telekomunikacionoj kablovskoj kanalizaciji</a:t>
            </a:r>
            <a:r>
              <a:rPr lang="sr-Latn-ME" sz="1600" b="1" dirty="0">
                <a:solidFill>
                  <a:srgbClr val="000099"/>
                </a:solidFill>
                <a:latin typeface="+mn-lt"/>
              </a:rPr>
              <a:t> i pristupnim elektronskim komunikacionim mrežama sa optičkim kablovima koji omogućavaju, između ostalog:</a:t>
            </a:r>
          </a:p>
          <a:p>
            <a:pPr algn="just"/>
            <a:endParaRPr lang="sr-Latn-ME" b="1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očuvanje integriteta i neprekidnosti pružanja javnih elektronskih komunikacionih usluga i sigurnosti podataka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dostupnost elektronskih komunikacionih usluga svim korisnicima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razvoj konkurencije u sektoru elektronskih komunikacija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razvoj privrede i društva u cjelini,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korišćenje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širokog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spektra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savremenih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usluga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na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nivou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propisanog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odnosno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ugovorenog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kvaliteta</a:t>
            </a:r>
            <a:endParaRPr lang="sr-Latn-ME" sz="1600" dirty="0">
              <a:solidFill>
                <a:srgbClr val="000099"/>
              </a:solidFill>
              <a:latin typeface="+mn-lt"/>
            </a:endParaRPr>
          </a:p>
          <a:p>
            <a:pPr algn="just"/>
            <a:endParaRPr lang="en-GB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A25434-2145-4314-AFCA-90144E3D8565}"/>
              </a:ext>
            </a:extLst>
          </p:cNvPr>
          <p:cNvSpPr txBox="1"/>
          <p:nvPr/>
        </p:nvSpPr>
        <p:spPr>
          <a:xfrm>
            <a:off x="4932040" y="6381328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10/19</a:t>
            </a:r>
          </a:p>
        </p:txBody>
      </p:sp>
    </p:spTree>
    <p:extLst>
      <p:ext uri="{BB962C8B-B14F-4D97-AF65-F5344CB8AC3E}">
        <p14:creationId xmlns:p14="http://schemas.microsoft.com/office/powerpoint/2010/main" val="672943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E4EC39-D934-4FE7-9D29-1E97EE0867C4}"/>
              </a:ext>
            </a:extLst>
          </p:cNvPr>
          <p:cNvSpPr txBox="1"/>
          <p:nvPr/>
        </p:nvSpPr>
        <p:spPr>
          <a:xfrm rot="10800000" flipV="1">
            <a:off x="251520" y="705905"/>
            <a:ext cx="8424937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0099"/>
                </a:solidFill>
                <a:latin typeface="+mn-lt"/>
              </a:rPr>
              <a:t>Pravilnik o tehničkim i drugim uslovima za projektovanje, izgradnju i korišćenje elektronske komunikacione mreže, elektronske komunikacione infrastrukture i povezane opreme u objektima </a:t>
            </a:r>
          </a:p>
          <a:p>
            <a:pPr algn="ctr"/>
            <a:r>
              <a:rPr lang="pl-PL" sz="2000" b="1" dirty="0">
                <a:solidFill>
                  <a:srgbClr val="000099"/>
                </a:solidFill>
                <a:latin typeface="+mn-lt"/>
              </a:rPr>
              <a:t>("Sl.list CG", br. 41/15)</a:t>
            </a:r>
          </a:p>
          <a:p>
            <a:pPr algn="just"/>
            <a:endParaRPr lang="pl-PL" dirty="0">
              <a:solidFill>
                <a:srgbClr val="000099"/>
              </a:solidFill>
              <a:latin typeface="+mn-lt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Primjena ovog pravilnika omogućava: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podsticanje cjelishodnog investiranja u infrastrukturu mreža za pristup;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podsticanje konkurencije, ekonomičnosti i efikasnosti u obavljanju djelatnosti elektronskih komunikacija;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obezbjeđivanje predvidivosti poslovanja i ravnopravnih uslova poslovanja operatora u segmentu mreža za pristup koji ima karakteristike uskog grla;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ubrzano uvođenje širokopojasnih usluga bez potrebe da se tokom korišćenja izgrađene infrastrukture, kao posljedica tehnološkog razvoja informacionih i komunikacionih tehnologija, obavljaju česte i obimne rekonstrukcije;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postizanje veće pouzdanosti i dužeg korišćenja elektronskih komunikacionih mreža poslovnih i stambenih zgrada</a:t>
            </a:r>
            <a:r>
              <a:rPr lang="pl-PL" dirty="0">
                <a:solidFill>
                  <a:srgbClr val="000099"/>
                </a:solidFill>
                <a:latin typeface="+mn-lt"/>
              </a:rPr>
              <a:t>.</a:t>
            </a:r>
            <a:endParaRPr lang="en-GB" sz="20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2F07C8-DBC8-4CC2-B6DB-EBB3D265223A}"/>
              </a:ext>
            </a:extLst>
          </p:cNvPr>
          <p:cNvSpPr txBox="1"/>
          <p:nvPr/>
        </p:nvSpPr>
        <p:spPr>
          <a:xfrm>
            <a:off x="4932040" y="6381328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11/19</a:t>
            </a:r>
          </a:p>
        </p:txBody>
      </p:sp>
    </p:spTree>
    <p:extLst>
      <p:ext uri="{BB962C8B-B14F-4D97-AF65-F5344CB8AC3E}">
        <p14:creationId xmlns:p14="http://schemas.microsoft.com/office/powerpoint/2010/main" val="6565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754F65-4E77-4980-9C81-34C8D49CD94C}"/>
              </a:ext>
            </a:extLst>
          </p:cNvPr>
          <p:cNvSpPr/>
          <p:nvPr/>
        </p:nvSpPr>
        <p:spPr>
          <a:xfrm>
            <a:off x="179512" y="989722"/>
            <a:ext cx="8856984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000099"/>
                </a:solidFill>
                <a:latin typeface="+mn-lt"/>
              </a:rPr>
              <a:t>Pravilnik o širini zaštitnih zona i vrsti radio koridora u kojima nije dopušteno planiranje i gradnja drugih objekata</a:t>
            </a:r>
          </a:p>
          <a:p>
            <a:pPr algn="ctr"/>
            <a:r>
              <a:rPr lang="pl-PL" sz="2000" b="1" dirty="0">
                <a:solidFill>
                  <a:srgbClr val="000099"/>
                </a:solidFill>
                <a:latin typeface="+mn-lt"/>
              </a:rPr>
              <a:t> ("Službeni list Crne Gore", br. 33/14) </a:t>
            </a:r>
          </a:p>
          <a:p>
            <a:pPr algn="ctr"/>
            <a:endParaRPr lang="pl-PL" sz="2000" b="1" i="1" u="sng" dirty="0">
              <a:solidFill>
                <a:srgbClr val="000099"/>
              </a:solidFill>
              <a:latin typeface="+mn-lt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pl-PL" sz="1600" b="1" dirty="0">
                <a:solidFill>
                  <a:srgbClr val="000099"/>
                </a:solidFill>
                <a:latin typeface="+mn-lt"/>
              </a:rPr>
              <a:t>Pravilnik propisuje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Proračun u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ticaj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elektroenergetskih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postrojenja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na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telekomunikacione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vodove</a:t>
            </a:r>
            <a:endParaRPr lang="sr-Latn-ME" sz="1600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Sprovođenje zaštitnih mjera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Zaštita postojeće elektronske komunikacione infrastrukture od drugih instalacija i objekata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Zaštitne zone u uslovima djelovanja lutajućih struja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Veličine zaštitnih zona i sektora bez prepreka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Vrste radio–centara za koja se određuju zaštitne zone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Zaštita prijemnog radio centra od jakih elektromagnetnih polja predajne radio stanice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Zaštita prijemnog radio centra od visokonaponskih vodova i vodova električne vuče</a:t>
            </a:r>
          </a:p>
          <a:p>
            <a:pPr marL="285750" indent="-285750" algn="just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Način određivanja radio koridora </a:t>
            </a:r>
            <a:endParaRPr lang="en-GB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208036-28C6-4F72-89B5-965931E29401}"/>
              </a:ext>
            </a:extLst>
          </p:cNvPr>
          <p:cNvSpPr txBox="1"/>
          <p:nvPr/>
        </p:nvSpPr>
        <p:spPr>
          <a:xfrm>
            <a:off x="4932040" y="6381328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12/19</a:t>
            </a:r>
          </a:p>
        </p:txBody>
      </p:sp>
    </p:spTree>
    <p:extLst>
      <p:ext uri="{BB962C8B-B14F-4D97-AF65-F5344CB8AC3E}">
        <p14:creationId xmlns:p14="http://schemas.microsoft.com/office/powerpoint/2010/main" val="1517097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7687FB3-8487-4E0E-9C3B-3F0DB8745858}"/>
              </a:ext>
            </a:extLst>
          </p:cNvPr>
          <p:cNvSpPr/>
          <p:nvPr/>
        </p:nvSpPr>
        <p:spPr>
          <a:xfrm>
            <a:off x="395536" y="908720"/>
            <a:ext cx="8568952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Pravilnik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o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zajedničkom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korišćenju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algn="ctr"/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elektronske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komunikacione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infrastrukture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povezane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opreme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algn="ctr"/>
            <a:r>
              <a:rPr lang="en-GB" sz="2000" b="1" dirty="0">
                <a:solidFill>
                  <a:srgbClr val="000099"/>
                </a:solidFill>
                <a:latin typeface="+mn-lt"/>
              </a:rPr>
              <a:t>("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Službeni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list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Crne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Gore", br. 52/14)</a:t>
            </a: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algn="ctr"/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Latn-ME" sz="1600" b="1" dirty="0">
                <a:solidFill>
                  <a:srgbClr val="000099"/>
                </a:solidFill>
                <a:latin typeface="+mn-lt"/>
              </a:rPr>
              <a:t>Primjena ovog pravilnika omogućava</a:t>
            </a:r>
            <a:r>
              <a:rPr lang="en-GB" sz="1600" b="1" dirty="0">
                <a:solidFill>
                  <a:srgbClr val="000099"/>
                </a:solidFill>
                <a:latin typeface="+mn-lt"/>
              </a:rPr>
              <a:t>:</a:t>
            </a:r>
            <a:endParaRPr lang="sr-Latn-ME" sz="1600" b="1" dirty="0">
              <a:solidFill>
                <a:srgbClr val="000099"/>
              </a:solidFill>
              <a:latin typeface="+mn-lt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GB" sz="1600" b="1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efikasnije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korišćenj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infrastrukture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povezane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opreme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,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skraćenj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vremena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izgradnje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mreža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,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skraćenja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vremena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početka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pružanja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usluga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uštede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finansijskih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sredstava</a:t>
            </a:r>
            <a:endParaRPr lang="sr-Latn-ME" sz="1600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povećanj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bezbjednosti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mreža</a:t>
            </a:r>
            <a:endParaRPr lang="sr-Latn-ME" sz="1600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racionalnije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korišćenj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prostora</a:t>
            </a:r>
            <a:endParaRPr lang="sr-Latn-ME" sz="1600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kvalitetnije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uređenj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prostora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,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zaštit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u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životne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sredinezdravlja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ljudi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 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kulturnih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dobara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987D50-9B4A-4427-9BB3-9CEFD9F1513E}"/>
              </a:ext>
            </a:extLst>
          </p:cNvPr>
          <p:cNvSpPr txBox="1"/>
          <p:nvPr/>
        </p:nvSpPr>
        <p:spPr>
          <a:xfrm>
            <a:off x="4932040" y="6381328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13/19</a:t>
            </a:r>
          </a:p>
        </p:txBody>
      </p:sp>
    </p:spTree>
    <p:extLst>
      <p:ext uri="{BB962C8B-B14F-4D97-AF65-F5344CB8AC3E}">
        <p14:creationId xmlns:p14="http://schemas.microsoft.com/office/powerpoint/2010/main" val="30447933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1D3DE7-5B69-4E10-A713-8FFE9C0AC8E2}"/>
              </a:ext>
            </a:extLst>
          </p:cNvPr>
          <p:cNvSpPr/>
          <p:nvPr/>
        </p:nvSpPr>
        <p:spPr>
          <a:xfrm>
            <a:off x="17748" y="674400"/>
            <a:ext cx="9108504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Pravilnik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o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vrsti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,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načinu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dostavljanja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objavljivanja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podataka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o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elektronskoj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komunikacionoj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infrastrukturi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povezanoj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opremi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koja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može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biti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od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interesa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za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zajedničko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korišćenje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algn="ctr"/>
            <a:r>
              <a:rPr lang="en-GB" sz="2000" b="1" dirty="0">
                <a:solidFill>
                  <a:srgbClr val="000099"/>
                </a:solidFill>
                <a:latin typeface="+mn-lt"/>
              </a:rPr>
              <a:t>("Sl. list CG", br. 48/18) </a:t>
            </a: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lvl="1" algn="ctr"/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b="1" u="sng" dirty="0">
                <a:solidFill>
                  <a:srgbClr val="000099"/>
                </a:solidFill>
                <a:latin typeface="+mn-lt"/>
              </a:rPr>
              <a:t>Podaci o telekomunikacionoj kablovskoj kanalizaciji (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geografski položaj, kapacitet i njena iskorišćenost, vlasništvo ...)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b="1" u="sng" dirty="0">
                <a:solidFill>
                  <a:srgbClr val="000099"/>
                </a:solidFill>
                <a:latin typeface="+mn-lt"/>
              </a:rPr>
              <a:t>Podaci o antenskim stubovima (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geografski položaj, tip, dimenzije, zauzetost, vlasništvo...)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b="1" u="sng" dirty="0">
                <a:solidFill>
                  <a:srgbClr val="000099"/>
                </a:solidFill>
                <a:latin typeface="+mn-lt"/>
              </a:rPr>
              <a:t>Podaci o telekomunikacionim i drugim stubovima 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- niskonaponski stubovi, visokonaponski stubovi, stubovi javne rasvjete i sl.  (geografski položaj, tip stuba, trasu, vlasništvo ...).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b="1" u="sng" dirty="0">
                <a:solidFill>
                  <a:srgbClr val="000099"/>
                </a:solidFill>
                <a:latin typeface="+mn-lt"/>
              </a:rPr>
              <a:t>Podaci o zgradama i drugim građevinskim objektima 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(geografski položaj, tip objekta, površinu objekta, prostor za opštu namjenu, prostor u kome je smještena oprema za pružanje elektronskih komunikacionih usluga, zauzetost, snaga elektroenergetskog napajanja, vlasništvo ...).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r-Latn-ME" sz="1600" b="1" u="sng" dirty="0">
                <a:solidFill>
                  <a:srgbClr val="000099"/>
                </a:solidFill>
                <a:latin typeface="+mn-lt"/>
              </a:rPr>
              <a:t>Geoportal 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sadrži podatke 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o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elektronskoj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komunikacionoj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infrastrukturi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povezanoj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opremi</a:t>
            </a:r>
            <a:r>
              <a:rPr lang="sr-Latn-ME" sz="1600" dirty="0">
                <a:solidFill>
                  <a:srgbClr val="000099"/>
                </a:solidFill>
                <a:latin typeface="+mn-lt"/>
              </a:rPr>
              <a:t> sa pripadajućim Uputstvom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7A3FAC-B3E8-4C6C-A130-090D70F47C9E}"/>
              </a:ext>
            </a:extLst>
          </p:cNvPr>
          <p:cNvSpPr txBox="1"/>
          <p:nvPr/>
        </p:nvSpPr>
        <p:spPr>
          <a:xfrm>
            <a:off x="4932040" y="6381328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14/19</a:t>
            </a:r>
          </a:p>
        </p:txBody>
      </p:sp>
    </p:spTree>
    <p:extLst>
      <p:ext uri="{BB962C8B-B14F-4D97-AF65-F5344CB8AC3E}">
        <p14:creationId xmlns:p14="http://schemas.microsoft.com/office/powerpoint/2010/main" val="2165982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F8071B-0117-427C-9E53-C3127AD82A66}"/>
              </a:ext>
            </a:extLst>
          </p:cNvPr>
          <p:cNvSpPr txBox="1"/>
          <p:nvPr/>
        </p:nvSpPr>
        <p:spPr>
          <a:xfrm>
            <a:off x="251520" y="836712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rgbClr val="000099"/>
                </a:solidFill>
                <a:latin typeface="+mn-lt"/>
              </a:rPr>
              <a:t>Zakon o korišćenju fizičke infrastrukture </a:t>
            </a:r>
            <a:br>
              <a:rPr lang="pl-PL" sz="2000" b="1" dirty="0">
                <a:solidFill>
                  <a:srgbClr val="000099"/>
                </a:solidFill>
                <a:latin typeface="+mn-lt"/>
              </a:rPr>
            </a:br>
            <a:r>
              <a:rPr lang="pl-PL" sz="2000" b="1" dirty="0">
                <a:solidFill>
                  <a:srgbClr val="000099"/>
                </a:solidFill>
                <a:latin typeface="+mn-lt"/>
              </a:rPr>
              <a:t>za postavljanje elektronskih komunikacionih mreža velikih brzina </a:t>
            </a:r>
            <a:br>
              <a:rPr lang="pl-PL" sz="2000" b="1" dirty="0">
                <a:solidFill>
                  <a:srgbClr val="000099"/>
                </a:solidFill>
                <a:latin typeface="+mn-lt"/>
              </a:rPr>
            </a:br>
            <a:r>
              <a:rPr lang="pl-PL" sz="2000" b="1" dirty="0">
                <a:solidFill>
                  <a:srgbClr val="000099"/>
                </a:solidFill>
                <a:latin typeface="+mn-lt"/>
              </a:rPr>
              <a:t>(„Sl. list Crne Gore“, br. 1/22)</a:t>
            </a:r>
          </a:p>
          <a:p>
            <a:pPr algn="ctr"/>
            <a:endParaRPr lang="pl-PL" sz="2000" b="1" dirty="0">
              <a:solidFill>
                <a:srgbClr val="000099"/>
              </a:solidFill>
              <a:latin typeface="+mn-lt"/>
            </a:endParaRPr>
          </a:p>
          <a:p>
            <a:pPr algn="just"/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pl-PL" sz="1600" b="1" dirty="0">
                <a:solidFill>
                  <a:srgbClr val="000099"/>
                </a:solidFill>
                <a:latin typeface="+mn-lt"/>
              </a:rPr>
              <a:t>MREŽNI OPERATOR </a:t>
            </a:r>
            <a:r>
              <a:rPr lang="pl-PL" sz="1600" dirty="0">
                <a:solidFill>
                  <a:srgbClr val="000099"/>
                </a:solidFill>
                <a:latin typeface="+mn-lt"/>
              </a:rPr>
              <a:t>je pravno ili fizičko lice koje ima pravo svojine ili pravo korišćenja na fizičkoj infrastrukturi (prenosa ili distribucije, električne energije, javne rasvjete, toplotne energije i gasa, kao i usluga proizvodnje, prenosa ili distribucije)</a:t>
            </a:r>
          </a:p>
          <a:p>
            <a:pPr algn="just"/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pl-PL" sz="1600" dirty="0">
                <a:solidFill>
                  <a:srgbClr val="000099"/>
                </a:solidFill>
                <a:latin typeface="+mn-lt"/>
              </a:rPr>
              <a:t>Mrežni operator dužan je da operatorima javnih elektronskih komunikacionih mreža omogući po zahtjevu: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b="1" dirty="0">
                <a:solidFill>
                  <a:srgbClr val="000099"/>
                </a:solidFill>
                <a:latin typeface="+mn-lt"/>
              </a:rPr>
              <a:t>pristup i zajedničko korišćenje fizičke infrastrukture </a:t>
            </a:r>
            <a:r>
              <a:rPr lang="pl-PL" sz="1600" dirty="0">
                <a:solidFill>
                  <a:srgbClr val="000099"/>
                </a:solidFill>
                <a:latin typeface="+mn-lt"/>
              </a:rPr>
              <a:t>radi postavljanja elemenata elektronskih komunikacionih mreža velikih brzina, te s tim u vezi i podatke o fizičkoj infrastrukturi i elementima iste na traženoj lokaciji,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sz="1600" b="1" dirty="0">
                <a:solidFill>
                  <a:srgbClr val="000099"/>
                </a:solidFill>
                <a:latin typeface="+mn-lt"/>
              </a:rPr>
              <a:t>koordiniranu izgradnju fizičke infrastrukture</a:t>
            </a:r>
            <a:r>
              <a:rPr lang="pl-PL" sz="1600" dirty="0">
                <a:solidFill>
                  <a:srgbClr val="000099"/>
                </a:solidFill>
                <a:latin typeface="+mn-lt"/>
              </a:rPr>
              <a:t>, te s tim u vezi i obavještenje o planiranoj izgradnji i pristup podacima o istom.</a:t>
            </a:r>
          </a:p>
          <a:p>
            <a:pPr algn="just"/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pl-PL" sz="1600" dirty="0">
                <a:solidFill>
                  <a:srgbClr val="000099"/>
                </a:solidFill>
                <a:latin typeface="+mn-lt"/>
              </a:rPr>
              <a:t>Razloge za odbijanje zahtjeva mrežni operator dužan je da obrazloži i dostavi operatoru javne elektronske komunikacione mreže u pisanoj ili elektronskoj formi, u skladu sa zakonom u roku od 30 dana od dana prijema zahtjeva.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502C504-088E-4F9E-9301-0ADE193ED311}"/>
              </a:ext>
            </a:extLst>
          </p:cNvPr>
          <p:cNvSpPr txBox="1"/>
          <p:nvPr/>
        </p:nvSpPr>
        <p:spPr>
          <a:xfrm>
            <a:off x="4932040" y="6381328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15/19</a:t>
            </a:r>
          </a:p>
        </p:txBody>
      </p:sp>
    </p:spTree>
    <p:extLst>
      <p:ext uri="{BB962C8B-B14F-4D97-AF65-F5344CB8AC3E}">
        <p14:creationId xmlns:p14="http://schemas.microsoft.com/office/powerpoint/2010/main" val="2526518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9215AB4-C86E-4FB8-BE54-1B5B0AAEE9CA}"/>
              </a:ext>
            </a:extLst>
          </p:cNvPr>
          <p:cNvSpPr/>
          <p:nvPr/>
        </p:nvSpPr>
        <p:spPr>
          <a:xfrm>
            <a:off x="179512" y="705177"/>
            <a:ext cx="87849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000099"/>
                </a:solidFill>
                <a:latin typeface="+mn-lt"/>
              </a:rPr>
              <a:t>Zakon o korišćenju fizičke infrastrukture </a:t>
            </a:r>
            <a:br>
              <a:rPr lang="pl-PL" sz="2000" b="1" dirty="0">
                <a:solidFill>
                  <a:srgbClr val="000099"/>
                </a:solidFill>
                <a:latin typeface="+mn-lt"/>
              </a:rPr>
            </a:br>
            <a:r>
              <a:rPr lang="pl-PL" sz="2000" b="1" dirty="0">
                <a:solidFill>
                  <a:srgbClr val="000099"/>
                </a:solidFill>
                <a:latin typeface="+mn-lt"/>
              </a:rPr>
              <a:t>za postavljanje elektronskih komunikacionih mreža velikih brzina </a:t>
            </a:r>
            <a:br>
              <a:rPr lang="pl-PL" sz="2000" b="1" dirty="0">
                <a:solidFill>
                  <a:srgbClr val="000099"/>
                </a:solidFill>
                <a:latin typeface="+mn-lt"/>
              </a:rPr>
            </a:br>
            <a:r>
              <a:rPr lang="pl-PL" sz="2000" b="1" dirty="0">
                <a:solidFill>
                  <a:srgbClr val="000099"/>
                </a:solidFill>
                <a:latin typeface="+mn-lt"/>
              </a:rPr>
              <a:t>(„Sl. list Crne Gore“, br. 1/22)</a:t>
            </a:r>
          </a:p>
          <a:p>
            <a:pPr algn="just"/>
            <a:endParaRPr lang="pl-PL" sz="1600" b="1" dirty="0">
              <a:solidFill>
                <a:srgbClr val="000099"/>
              </a:solidFill>
            </a:endParaRPr>
          </a:p>
          <a:p>
            <a:pPr algn="just"/>
            <a:r>
              <a:rPr lang="pl-PL" sz="1600" b="1" u="sng" dirty="0">
                <a:solidFill>
                  <a:srgbClr val="000099"/>
                </a:solidFill>
                <a:latin typeface="+mn-lt"/>
              </a:rPr>
              <a:t>Primjena ovog zakona ogleda se u sledećem</a:t>
            </a:r>
            <a:r>
              <a:rPr lang="pl-PL" sz="1600" dirty="0">
                <a:solidFill>
                  <a:srgbClr val="000099"/>
                </a:solidFill>
                <a:latin typeface="+mn-lt"/>
              </a:rPr>
              <a:t>: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0099"/>
                </a:solidFill>
                <a:latin typeface="+mn-lt"/>
              </a:rPr>
              <a:t>Dostavljanju podataka o fizičkoj infrastrukturi</a:t>
            </a:r>
            <a:r>
              <a:rPr lang="pl-PL" sz="1600" dirty="0">
                <a:solidFill>
                  <a:srgbClr val="000099"/>
                </a:solidFill>
                <a:latin typeface="+mn-lt"/>
              </a:rPr>
              <a:t> po zahtjevu operatora elektronskih komunikacija (</a:t>
            </a:r>
            <a:r>
              <a:rPr lang="pl-PL" sz="1600" i="1" dirty="0">
                <a:solidFill>
                  <a:srgbClr val="000099"/>
                </a:solidFill>
                <a:latin typeface="+mn-lt"/>
              </a:rPr>
              <a:t>kontakt podaci operatora, vrsta i lokacija postojeće fizičke infrastrukture koja je predmet zahtjeva, potrebni kapaciteti koji se zahtijevaju za pristup i zajedničko korišćenje, sa tehničkim karakteristikama elemenata elektronskih komunikacionih mreža velikih brzina koje su planirane za postavljanje u i/ili na predmetnoj fizičkoj infrastrukturi, kao i rokove za njihovo postavljanje</a:t>
            </a:r>
            <a:r>
              <a:rPr lang="pl-PL" sz="1600" dirty="0">
                <a:solidFill>
                  <a:srgbClr val="000099"/>
                </a:solidFill>
                <a:latin typeface="+mn-lt"/>
              </a:rPr>
              <a:t>);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0099"/>
                </a:solidFill>
                <a:latin typeface="+mn-lt"/>
              </a:rPr>
              <a:t>Sklopljenim ugovorima o zajedničkom korišćenju fizičke infrastrukture </a:t>
            </a:r>
            <a:r>
              <a:rPr lang="pl-PL" sz="1600" dirty="0">
                <a:solidFill>
                  <a:srgbClr val="000099"/>
                </a:solidFill>
                <a:latin typeface="+mn-lt"/>
              </a:rPr>
              <a:t>između operatora elektronskih komunikacija i lokalnih samouprava/komunalnih preduzeća;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0099"/>
                </a:solidFill>
                <a:latin typeface="+mn-lt"/>
              </a:rPr>
              <a:t>Objavljenim podacima o planiranoj izgradnji fizičke infrastrukture </a:t>
            </a:r>
            <a:r>
              <a:rPr lang="pl-PL" sz="1600" dirty="0">
                <a:solidFill>
                  <a:srgbClr val="000099"/>
                </a:solidFill>
                <a:latin typeface="+mn-lt"/>
              </a:rPr>
              <a:t>(</a:t>
            </a:r>
            <a:r>
              <a:rPr lang="pl-PL" sz="1600" i="1" dirty="0">
                <a:solidFill>
                  <a:srgbClr val="000099"/>
                </a:solidFill>
                <a:latin typeface="+mn-lt"/>
              </a:rPr>
              <a:t>lokacija i vrsta radova, elementi mreže koji će biti obuhvaćeni radovima, datum početka i trajanje izgradnje, adresa i podaci o ovlašćenom licu za kontakt sa mrežnim operatorom i rok za podnošenje zahtjeva za koordiniranu izgradnju</a:t>
            </a:r>
            <a:r>
              <a:rPr lang="pl-PL" sz="1600" dirty="0">
                <a:solidFill>
                  <a:srgbClr val="000099"/>
                </a:solidFill>
                <a:latin typeface="+mn-lt"/>
              </a:rPr>
              <a:t>);</a:t>
            </a:r>
          </a:p>
          <a:p>
            <a:pPr marL="285750" indent="-28575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0099"/>
                </a:solidFill>
                <a:latin typeface="+mn-lt"/>
              </a:rPr>
              <a:t>Sklopljenim ugovorima o koordiniranoj izgradnji fizičke infrastrukture </a:t>
            </a:r>
            <a:r>
              <a:rPr lang="pl-PL" sz="1600" dirty="0">
                <a:solidFill>
                  <a:srgbClr val="000099"/>
                </a:solidFill>
                <a:latin typeface="+mn-lt"/>
              </a:rPr>
              <a:t>između operatora elektronskih komunikacija i lokalnih samouprava/komunalnih preduzeća</a:t>
            </a:r>
          </a:p>
          <a:p>
            <a:pPr algn="ctr"/>
            <a:r>
              <a:rPr lang="pl-PL" sz="2000" b="1" dirty="0">
                <a:solidFill>
                  <a:srgbClr val="C00000"/>
                </a:solidFill>
                <a:latin typeface="+mn-lt"/>
              </a:rPr>
              <a:t>U skladu sa principima transparentnosti i nediskriminatornosti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DF7931-023A-425C-A5C7-A8029E4EB0D8}"/>
              </a:ext>
            </a:extLst>
          </p:cNvPr>
          <p:cNvSpPr txBox="1"/>
          <p:nvPr/>
        </p:nvSpPr>
        <p:spPr>
          <a:xfrm>
            <a:off x="4932040" y="6381328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16/19</a:t>
            </a:r>
          </a:p>
        </p:txBody>
      </p:sp>
    </p:spTree>
    <p:extLst>
      <p:ext uri="{BB962C8B-B14F-4D97-AF65-F5344CB8AC3E}">
        <p14:creationId xmlns:p14="http://schemas.microsoft.com/office/powerpoint/2010/main" val="2448702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6335867-1E32-4FAF-8E10-44AE5FC7D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4911012"/>
            <a:ext cx="6882981" cy="53649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91E779B-FA29-49FD-B608-9785C2A2F654}"/>
              </a:ext>
            </a:extLst>
          </p:cNvPr>
          <p:cNvSpPr/>
          <p:nvPr/>
        </p:nvSpPr>
        <p:spPr>
          <a:xfrm>
            <a:off x="215516" y="948829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b="1" dirty="0">
                <a:solidFill>
                  <a:srgbClr val="000099"/>
                </a:solidFill>
                <a:latin typeface="+mn-lt"/>
              </a:rPr>
              <a:t>Zakon o korišćenju fizičke infrastrukture </a:t>
            </a:r>
            <a:br>
              <a:rPr lang="pl-PL" sz="2000" b="1" dirty="0">
                <a:solidFill>
                  <a:srgbClr val="000099"/>
                </a:solidFill>
                <a:latin typeface="+mn-lt"/>
              </a:rPr>
            </a:br>
            <a:r>
              <a:rPr lang="pl-PL" sz="2000" b="1" dirty="0">
                <a:solidFill>
                  <a:srgbClr val="000099"/>
                </a:solidFill>
                <a:latin typeface="+mn-lt"/>
              </a:rPr>
              <a:t>za postavljanje elektronskih komunikacionih mreža velikih brzina </a:t>
            </a:r>
            <a:br>
              <a:rPr lang="pl-PL" sz="2000" b="1" dirty="0">
                <a:solidFill>
                  <a:srgbClr val="000099"/>
                </a:solidFill>
                <a:latin typeface="+mn-lt"/>
              </a:rPr>
            </a:br>
            <a:r>
              <a:rPr lang="pl-PL" b="1" dirty="0">
                <a:solidFill>
                  <a:srgbClr val="000099"/>
                </a:solidFill>
                <a:latin typeface="+mn-lt"/>
              </a:rPr>
              <a:t>(„Sl. list Crne Gore“, br. 1/22)</a:t>
            </a:r>
          </a:p>
          <a:p>
            <a:pPr algn="ctr"/>
            <a:endParaRPr lang="pl-PL" b="1" dirty="0">
              <a:solidFill>
                <a:srgbClr val="000099"/>
              </a:solidFill>
              <a:latin typeface="+mn-lt"/>
            </a:endParaRPr>
          </a:p>
          <a:p>
            <a:pPr algn="just"/>
            <a:r>
              <a:rPr lang="pl-PL" sz="1600" b="1" dirty="0">
                <a:solidFill>
                  <a:srgbClr val="000099"/>
                </a:solidFill>
                <a:latin typeface="+mn-lt"/>
              </a:rPr>
              <a:t>Primjena ovog zakona ogleda se i u činjenici da operatori elektronskih komunikacijakoriste stubove javne rasvjete u 8 opština, i to:</a:t>
            </a:r>
            <a:endParaRPr lang="pl-PL" b="1" dirty="0">
              <a:solidFill>
                <a:srgbClr val="000099"/>
              </a:solidFill>
              <a:latin typeface="+mn-lt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E1F4296-5EF3-4C1A-B61F-659A2FB48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393681"/>
              </p:ext>
            </p:extLst>
          </p:nvPr>
        </p:nvGraphicFramePr>
        <p:xfrm>
          <a:off x="3011170" y="2778405"/>
          <a:ext cx="1560830" cy="1994408"/>
        </p:xfrm>
        <a:graphic>
          <a:graphicData uri="http://schemas.openxmlformats.org/drawingml/2006/table">
            <a:tbl>
              <a:tblPr firstRow="1" firstCol="1" bandRow="1"/>
              <a:tblGrid>
                <a:gridCol w="1560830">
                  <a:extLst>
                    <a:ext uri="{9D8B030D-6E8A-4147-A177-3AD203B41FA5}">
                      <a16:colId xmlns:a16="http://schemas.microsoft.com/office/drawing/2014/main" val="4260966041"/>
                    </a:ext>
                  </a:extLst>
                </a:gridCol>
              </a:tblGrid>
              <a:tr h="2235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ME" sz="1600" b="1" dirty="0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Podgorica</a:t>
                      </a:r>
                      <a:endParaRPr lang="en-GB" sz="11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4757516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ME" sz="1600" b="1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Nikšić</a:t>
                      </a:r>
                      <a:endParaRPr lang="en-GB" sz="1100" b="1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255364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ME" sz="1600" b="1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GB" sz="1100" b="1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113686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ME" sz="1600" b="1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Budva</a:t>
                      </a:r>
                      <a:endParaRPr lang="en-GB" sz="1100" b="1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343674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ME" sz="1600" b="1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Herceg Novi</a:t>
                      </a:r>
                      <a:endParaRPr lang="en-GB" sz="1100" b="1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3063073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ME" sz="1600" b="1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Danilovgrad</a:t>
                      </a:r>
                      <a:endParaRPr lang="en-GB" sz="1100" b="1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905067"/>
                  </a:ext>
                </a:extLst>
              </a:tr>
              <a:tr h="2235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ME" sz="1600" b="1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Ulcinj</a:t>
                      </a:r>
                      <a:endParaRPr lang="en-GB" sz="1100" b="1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4738487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ME" sz="1600" b="1" dirty="0">
                          <a:solidFill>
                            <a:srgbClr val="000099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Kotor</a:t>
                      </a:r>
                      <a:endParaRPr lang="en-GB" sz="1100" b="1" dirty="0">
                        <a:solidFill>
                          <a:srgbClr val="000099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58492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2D0F690-0DD3-44B4-870E-2695A7A96084}"/>
              </a:ext>
            </a:extLst>
          </p:cNvPr>
          <p:cNvSpPr txBox="1"/>
          <p:nvPr/>
        </p:nvSpPr>
        <p:spPr>
          <a:xfrm>
            <a:off x="4932040" y="6381328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17/19</a:t>
            </a:r>
          </a:p>
        </p:txBody>
      </p:sp>
    </p:spTree>
    <p:extLst>
      <p:ext uri="{BB962C8B-B14F-4D97-AF65-F5344CB8AC3E}">
        <p14:creationId xmlns:p14="http://schemas.microsoft.com/office/powerpoint/2010/main" val="2590635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6E12205-0B97-46C7-8007-E5D0D8C42C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3648" y="836712"/>
            <a:ext cx="6858000" cy="64671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l-PL" sz="2000" b="1" dirty="0">
                <a:solidFill>
                  <a:srgbClr val="000099"/>
                </a:solidFill>
                <a:latin typeface="+mn-lt"/>
                <a:ea typeface="+mn-ea"/>
                <a:cs typeface="Arial" panose="020B0604020202020204" pitchFamily="34" charset="0"/>
              </a:rPr>
              <a:t>Zakon o planiranju prostora  i zgradnji objekata </a:t>
            </a:r>
            <a:br>
              <a:rPr lang="pl-PL" sz="2000" b="1" dirty="0">
                <a:solidFill>
                  <a:srgbClr val="000099"/>
                </a:solidFill>
                <a:latin typeface="+mn-lt"/>
                <a:ea typeface="+mn-ea"/>
                <a:cs typeface="Arial" panose="020B0604020202020204" pitchFamily="34" charset="0"/>
              </a:rPr>
            </a:br>
            <a:r>
              <a:rPr lang="pl-PL" sz="2000" b="1" dirty="0">
                <a:solidFill>
                  <a:srgbClr val="000099"/>
                </a:solidFill>
                <a:latin typeface="+mn-lt"/>
                <a:ea typeface="+mn-ea"/>
                <a:cs typeface="Arial" panose="020B0604020202020204" pitchFamily="34" charset="0"/>
              </a:rPr>
              <a:t>(„Sl. list Crne Gore”, br. 64/17, 44/18, 63/18, 11/19 i 82/20)</a:t>
            </a:r>
            <a:endParaRPr lang="en-GB" sz="2000" b="1" dirty="0">
              <a:solidFill>
                <a:srgbClr val="000099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086C27-6645-4EBF-A279-6C739CEEFD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458912"/>
            <a:ext cx="8856984" cy="539908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b="1" dirty="0" err="1">
                <a:solidFill>
                  <a:srgbClr val="000099"/>
                </a:solidFill>
              </a:rPr>
              <a:t>Sadržina</a:t>
            </a:r>
            <a:r>
              <a:rPr lang="en-GB" sz="1600" b="1" dirty="0">
                <a:solidFill>
                  <a:srgbClr val="000099"/>
                </a:solidFill>
              </a:rPr>
              <a:t> </a:t>
            </a:r>
            <a:r>
              <a:rPr lang="en-GB" sz="1600" b="1" dirty="0" err="1">
                <a:solidFill>
                  <a:srgbClr val="000099"/>
                </a:solidFill>
              </a:rPr>
              <a:t>urbanističko-tehničkih</a:t>
            </a:r>
            <a:r>
              <a:rPr lang="en-GB" sz="1600" b="1" dirty="0">
                <a:solidFill>
                  <a:srgbClr val="000099"/>
                </a:solidFill>
              </a:rPr>
              <a:t> </a:t>
            </a:r>
            <a:r>
              <a:rPr lang="en-GB" sz="1600" b="1" dirty="0" err="1">
                <a:solidFill>
                  <a:srgbClr val="000099"/>
                </a:solidFill>
              </a:rPr>
              <a:t>uslova</a:t>
            </a:r>
            <a:endParaRPr lang="en-GB" sz="1600" b="1" dirty="0">
              <a:solidFill>
                <a:srgbClr val="000099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600" b="1" dirty="0" err="1">
                <a:solidFill>
                  <a:srgbClr val="000099"/>
                </a:solidFill>
              </a:rPr>
              <a:t>Član</a:t>
            </a:r>
            <a:r>
              <a:rPr lang="en-GB" sz="1600" b="1" dirty="0">
                <a:solidFill>
                  <a:srgbClr val="000099"/>
                </a:solidFill>
              </a:rPr>
              <a:t> 55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600" dirty="0" err="1">
                <a:solidFill>
                  <a:srgbClr val="000099"/>
                </a:solidFill>
                <a:cs typeface="Arial" panose="020B0604020202020204" pitchFamily="34" charset="0"/>
              </a:rPr>
              <a:t>Urbanističko-tehnički</a:t>
            </a:r>
            <a:r>
              <a:rPr lang="en-GB" sz="16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rgbClr val="000099"/>
                </a:solidFill>
                <a:cs typeface="Arial" panose="020B0604020202020204" pitchFamily="34" charset="0"/>
              </a:rPr>
              <a:t>uslovi</a:t>
            </a:r>
            <a:r>
              <a:rPr lang="en-GB" sz="16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rgbClr val="000099"/>
                </a:solidFill>
                <a:cs typeface="Arial" panose="020B0604020202020204" pitchFamily="34" charset="0"/>
              </a:rPr>
              <a:t>sadrže</a:t>
            </a:r>
            <a:r>
              <a:rPr lang="en-GB" sz="1600" dirty="0">
                <a:solidFill>
                  <a:srgbClr val="000099"/>
                </a:solidFill>
                <a:cs typeface="Arial" panose="020B0604020202020204" pitchFamily="34" charset="0"/>
              </a:rPr>
              <a:t>, </a:t>
            </a:r>
            <a:r>
              <a:rPr lang="en-GB" sz="1600" dirty="0" err="1">
                <a:solidFill>
                  <a:srgbClr val="000099"/>
                </a:solidFill>
                <a:cs typeface="Arial" panose="020B0604020202020204" pitchFamily="34" charset="0"/>
              </a:rPr>
              <a:t>naročito</a:t>
            </a:r>
            <a:r>
              <a:rPr lang="en-GB" sz="1600" dirty="0">
                <a:solidFill>
                  <a:srgbClr val="000099"/>
                </a:solidFill>
                <a:cs typeface="Arial" panose="020B0604020202020204" pitchFamily="34" charset="0"/>
              </a:rPr>
              <a:t>:</a:t>
            </a:r>
            <a:endParaRPr lang="sr-Latn-ME" sz="1600" dirty="0">
              <a:solidFill>
                <a:srgbClr val="000099"/>
              </a:solidFill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600" dirty="0">
                <a:solidFill>
                  <a:srgbClr val="000099"/>
                </a:solidFill>
                <a:cs typeface="Arial" panose="020B0604020202020204" pitchFamily="34" charset="0"/>
              </a:rPr>
              <a:t>   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1)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situacioni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plan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sa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granicama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parcele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odnosno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lokacije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odnosima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prema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susjednim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parcelama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,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odnosno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koridor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planiranog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objekta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2)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namjenu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parcele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odnosno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lokacije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3)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pravila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parcelacije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4)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građevinsku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regulacionu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liniju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5)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preporuke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za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smanjenje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uticaja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zaštitu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od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zemljotresa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,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kao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druge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uslove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za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zaštitu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od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elementarnih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nepogoda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tehničko-tehnoloških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drugih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nesreća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6)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uslove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mjere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za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zaštitu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životne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sredine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7)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uslove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za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pejzažno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oblikovanje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8)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uslove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mjere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zaštite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nepokretnih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kulturnih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dobara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njihove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zaštićene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okoline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9)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uslove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za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lica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smanjene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pokretljivosti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lica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sa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invaliditetom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10)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uslove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za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postavljanje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gradnju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pomoćnih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objekata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11)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uslove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za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objekte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koji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mogu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uticati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na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bezbjednost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vazdušnog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saobraćaja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12)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mogućnost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faznog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građenja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objekta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en-GB" sz="1600" dirty="0">
                <a:solidFill>
                  <a:srgbClr val="000099"/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   13) </a:t>
            </a:r>
            <a:r>
              <a:rPr lang="en-GB" sz="1600" dirty="0" err="1">
                <a:solidFill>
                  <a:srgbClr val="000099"/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uslove</a:t>
            </a:r>
            <a:r>
              <a:rPr lang="en-GB" sz="1600" dirty="0">
                <a:solidFill>
                  <a:srgbClr val="000099"/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 za </a:t>
            </a:r>
            <a:r>
              <a:rPr lang="en-GB" sz="1600" dirty="0" err="1">
                <a:solidFill>
                  <a:srgbClr val="000099"/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priključenje</a:t>
            </a:r>
            <a:r>
              <a:rPr lang="en-GB" sz="1600" dirty="0">
                <a:solidFill>
                  <a:srgbClr val="000099"/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rgbClr val="000099"/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na</a:t>
            </a:r>
            <a:r>
              <a:rPr lang="en-GB" sz="1600" dirty="0">
                <a:solidFill>
                  <a:srgbClr val="000099"/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srgbClr val="000099"/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infrastrukturu</a:t>
            </a:r>
            <a:r>
              <a:rPr lang="en-GB" sz="1600" dirty="0">
                <a:solidFill>
                  <a:srgbClr val="000099"/>
                </a:solidFill>
                <a:highlight>
                  <a:srgbClr val="FFFF00"/>
                </a:highlight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14)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uslove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za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objekte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koji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mogu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uticati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na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promjene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u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vodnom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režimu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15)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potrebu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izrade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geodetskih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,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geoloških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(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geotehničkih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,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inženjersko-geoloških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,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hidrogeoloških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,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geomehaničkih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seizmičkih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podloga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,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kao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vršenja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geotehničkih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istražnih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radova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drugih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ispitivanja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  16)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potrebu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izrade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urbanističkog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000099"/>
                </a:solidFill>
                <a:cs typeface="Arial" panose="020B0604020202020204" pitchFamily="34" charset="0"/>
              </a:rPr>
              <a:t>projekta</a:t>
            </a:r>
            <a:r>
              <a:rPr lang="en-GB" sz="1200" dirty="0">
                <a:solidFill>
                  <a:srgbClr val="000099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ADE1EC-6CCE-4107-AE99-F50CC9B59D5C}"/>
              </a:ext>
            </a:extLst>
          </p:cNvPr>
          <p:cNvSpPr txBox="1"/>
          <p:nvPr/>
        </p:nvSpPr>
        <p:spPr>
          <a:xfrm>
            <a:off x="4932040" y="6381328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18/19</a:t>
            </a:r>
          </a:p>
        </p:txBody>
      </p:sp>
    </p:spTree>
    <p:extLst>
      <p:ext uri="{BB962C8B-B14F-4D97-AF65-F5344CB8AC3E}">
        <p14:creationId xmlns:p14="http://schemas.microsoft.com/office/powerpoint/2010/main" val="23927875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3">
            <a:extLst>
              <a:ext uri="{FF2B5EF4-FFF2-40B4-BE49-F238E27FC236}">
                <a16:creationId xmlns:a16="http://schemas.microsoft.com/office/drawing/2014/main" id="{7E8EFD54-8CFD-4814-83DA-96583EC8C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292" y="1971774"/>
            <a:ext cx="8280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Latn-ME" altLang="en-US" sz="5400" b="1" dirty="0">
                <a:solidFill>
                  <a:srgbClr val="000099"/>
                </a:solidFill>
              </a:rPr>
              <a:t>Hvala na pažnji</a:t>
            </a:r>
            <a:r>
              <a:rPr lang="en-US" altLang="en-US" sz="5400" b="1" dirty="0">
                <a:solidFill>
                  <a:srgbClr val="000099"/>
                </a:solidFill>
              </a:rPr>
              <a:t>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D6AA11-30E9-4920-ADD3-6EE94C7A57A3}"/>
              </a:ext>
            </a:extLst>
          </p:cNvPr>
          <p:cNvSpPr/>
          <p:nvPr/>
        </p:nvSpPr>
        <p:spPr>
          <a:xfrm>
            <a:off x="318292" y="3789040"/>
            <a:ext cx="828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sr-Latn-ME" altLang="en-US" b="1" dirty="0">
                <a:solidFill>
                  <a:srgbClr val="000099"/>
                </a:solidFill>
                <a:latin typeface="+mn-lt"/>
              </a:rPr>
              <a:t>Agencija za elektronske komunikacije i poštansku djelatnost</a:t>
            </a:r>
            <a:endParaRPr lang="en-US" altLang="en-US" b="1" dirty="0">
              <a:solidFill>
                <a:srgbClr val="000099"/>
              </a:solidFill>
              <a:latin typeface="+mn-lt"/>
            </a:endParaRPr>
          </a:p>
          <a:p>
            <a:pPr algn="ctr" eaLnBrk="1" hangingPunct="1"/>
            <a:r>
              <a:rPr lang="en-GB" altLang="en-US" dirty="0">
                <a:solidFill>
                  <a:srgbClr val="000099"/>
                </a:solidFill>
                <a:latin typeface="+mn-lt"/>
              </a:rPr>
              <a:t>Dubravka Aleksić </a:t>
            </a:r>
            <a:r>
              <a:rPr lang="sr-Latn-ME" altLang="en-US" dirty="0">
                <a:solidFill>
                  <a:srgbClr val="000099"/>
                </a:solidFill>
                <a:latin typeface="+mn-lt"/>
              </a:rPr>
              <a:t>– Menadžer za elektronske komunikacione mreže i infrastrukturu</a:t>
            </a:r>
            <a:endParaRPr lang="en-US" altLang="en-US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02FF48-9F8F-4D20-BEAD-70E7230E34B5}"/>
              </a:ext>
            </a:extLst>
          </p:cNvPr>
          <p:cNvSpPr txBox="1"/>
          <p:nvPr/>
        </p:nvSpPr>
        <p:spPr>
          <a:xfrm>
            <a:off x="5796136" y="4725144"/>
            <a:ext cx="312848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0099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dubravka.aleksic@ekip.me</a:t>
            </a:r>
            <a:endParaRPr lang="en-US" dirty="0">
              <a:solidFill>
                <a:srgbClr val="000099"/>
              </a:solidFill>
              <a:latin typeface="+mn-lt"/>
            </a:endParaRPr>
          </a:p>
          <a:p>
            <a:pPr>
              <a:defRPr/>
            </a:pPr>
            <a:endParaRPr lang="en-US" dirty="0">
              <a:solidFill>
                <a:srgbClr val="000099"/>
              </a:solidFill>
              <a:latin typeface="+mn-lt"/>
            </a:endParaRPr>
          </a:p>
          <a:p>
            <a:pPr>
              <a:defRPr/>
            </a:pPr>
            <a:r>
              <a:rPr lang="sr-Latn-ME" dirty="0">
                <a:solidFill>
                  <a:srgbClr val="000099"/>
                </a:solidFill>
                <a:latin typeface="+mn-lt"/>
              </a:rPr>
              <a:t>Tel. 020 406 7</a:t>
            </a:r>
            <a:r>
              <a:rPr lang="en-GB" dirty="0">
                <a:solidFill>
                  <a:srgbClr val="000099"/>
                </a:solidFill>
                <a:latin typeface="+mn-lt"/>
              </a:rPr>
              <a:t>70</a:t>
            </a:r>
            <a:r>
              <a:rPr lang="sr-Latn-ME" dirty="0">
                <a:solidFill>
                  <a:srgbClr val="000099"/>
                </a:solidFill>
                <a:latin typeface="+mn-lt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076A7F-4772-42A3-A345-66B4DF5934AB}"/>
              </a:ext>
            </a:extLst>
          </p:cNvPr>
          <p:cNvSpPr txBox="1"/>
          <p:nvPr/>
        </p:nvSpPr>
        <p:spPr>
          <a:xfrm>
            <a:off x="4932040" y="6381328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19/19</a:t>
            </a:r>
          </a:p>
        </p:txBody>
      </p:sp>
    </p:spTree>
    <p:extLst>
      <p:ext uri="{BB962C8B-B14F-4D97-AF65-F5344CB8AC3E}">
        <p14:creationId xmlns:p14="http://schemas.microsoft.com/office/powerpoint/2010/main" val="707089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D5DE7E-D5E3-4791-AE61-0101E855F22F}"/>
              </a:ext>
            </a:extLst>
          </p:cNvPr>
          <p:cNvSpPr txBox="1"/>
          <p:nvPr/>
        </p:nvSpPr>
        <p:spPr>
          <a:xfrm>
            <a:off x="287524" y="764704"/>
            <a:ext cx="8568952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Cilj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Radionice</a:t>
            </a:r>
            <a:endParaRPr lang="en-GB" sz="2000" b="1" dirty="0">
              <a:solidFill>
                <a:srgbClr val="000099"/>
              </a:solidFill>
              <a:latin typeface="+mn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Zaštita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postojeće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infrastrukture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,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mreža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radio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koridora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Adekvatan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tretman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infrastrukture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u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procesu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planiranja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izgradnje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Omogućavanje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zajedničkog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korišćenja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druge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infrastrukture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pod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jednakim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uslovima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za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sve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zainteresovane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operatore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radi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smanjenja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troškova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ubrzanja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izgradnje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mreža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velikih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brzina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Ujednačavanje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ubrzavanje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procedura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prilikom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izgradnje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postavljanja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elemenata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mreža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err="1">
                <a:solidFill>
                  <a:srgbClr val="000099"/>
                </a:solidFill>
                <a:latin typeface="+mn-lt"/>
              </a:rPr>
              <a:t>Povećanje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stepena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pokrivenosti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teritorije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stanovništva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Crne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Gore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širokopojasnim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pristupom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internetu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99"/>
                </a:solidFill>
                <a:latin typeface="+mn-lt"/>
              </a:rPr>
              <a:t>Da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svi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zainteresovani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korisnici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(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fizička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pravna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lica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)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imaju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mogućnost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pristupa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elektronskim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komunikacionim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mrežama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velikih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brzina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pod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jednakim</a:t>
            </a:r>
            <a:r>
              <a:rPr lang="en-GB" sz="1600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1600" dirty="0" err="1">
                <a:solidFill>
                  <a:srgbClr val="000099"/>
                </a:solidFill>
                <a:latin typeface="+mn-lt"/>
              </a:rPr>
              <a:t>uslovima</a:t>
            </a:r>
            <a:endParaRPr lang="en-GB" sz="1600" dirty="0">
              <a:solidFill>
                <a:srgbClr val="000099"/>
              </a:solidFill>
              <a:latin typeface="+mn-lt"/>
            </a:endParaRPr>
          </a:p>
          <a:p>
            <a:pPr algn="ctr"/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Što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je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pretpostavka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efikasnom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društveno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ekonomskom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razvoju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algn="ctr">
              <a:spcAft>
                <a:spcPts val="600"/>
              </a:spcAft>
            </a:pP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svih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lokalnih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samouprava</a:t>
            </a:r>
            <a:endParaRPr lang="en-GB" sz="2000" b="1" dirty="0">
              <a:solidFill>
                <a:srgbClr val="000099"/>
              </a:solidFill>
              <a:latin typeface="+mn-lt"/>
            </a:endParaRPr>
          </a:p>
          <a:p>
            <a:pPr algn="ctr"/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Stoga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Radionica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nosi</a:t>
            </a:r>
            <a:r>
              <a:rPr lang="en-GB" sz="2000" b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GB" sz="2000" b="1" dirty="0" err="1">
                <a:solidFill>
                  <a:srgbClr val="000099"/>
                </a:solidFill>
                <a:latin typeface="+mn-lt"/>
              </a:rPr>
              <a:t>naziv</a:t>
            </a:r>
            <a:endParaRPr lang="en-GB" sz="20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5E9C41-3A61-4A71-A441-2CBA55500E72}"/>
              </a:ext>
            </a:extLst>
          </p:cNvPr>
          <p:cNvSpPr txBox="1"/>
          <p:nvPr/>
        </p:nvSpPr>
        <p:spPr>
          <a:xfrm>
            <a:off x="4932040" y="638132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2/19</a:t>
            </a:r>
          </a:p>
        </p:txBody>
      </p:sp>
    </p:spTree>
    <p:extLst>
      <p:ext uri="{BB962C8B-B14F-4D97-AF65-F5344CB8AC3E}">
        <p14:creationId xmlns:p14="http://schemas.microsoft.com/office/powerpoint/2010/main" val="246320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1">
            <a:extLst>
              <a:ext uri="{FF2B5EF4-FFF2-40B4-BE49-F238E27FC236}">
                <a16:creationId xmlns:a16="http://schemas.microsoft.com/office/drawing/2014/main" id="{9C6385E5-14AA-4347-AB77-DE2EE11E519B}"/>
              </a:ext>
            </a:extLst>
          </p:cNvPr>
          <p:cNvSpPr txBox="1"/>
          <p:nvPr/>
        </p:nvSpPr>
        <p:spPr>
          <a:xfrm>
            <a:off x="1767418" y="989392"/>
            <a:ext cx="4820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pl-PL" sz="2800" b="1" dirty="0">
                <a:solidFill>
                  <a:srgbClr val="C00000"/>
                </a:solidFill>
                <a:latin typeface="+mn-lt"/>
              </a:rPr>
              <a:t>EKIP i opštine na istom zadatku</a:t>
            </a:r>
            <a:endParaRPr lang="en-GB" sz="28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3CA8FD-0F0A-4BD8-9734-258BF73055FE}"/>
              </a:ext>
            </a:extLst>
          </p:cNvPr>
          <p:cNvSpPr/>
          <p:nvPr/>
        </p:nvSpPr>
        <p:spPr>
          <a:xfrm>
            <a:off x="683568" y="1916832"/>
            <a:ext cx="777686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800" b="1" dirty="0">
                <a:solidFill>
                  <a:srgbClr val="000099"/>
                </a:solidFill>
                <a:latin typeface="+mn-lt"/>
              </a:rPr>
              <a:t>Agenda: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2000" dirty="0">
              <a:solidFill>
                <a:srgbClr val="000099"/>
              </a:solidFill>
              <a:latin typeface="+mn-lt"/>
            </a:endParaRPr>
          </a:p>
          <a:p>
            <a:pPr marL="8001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ME" sz="1600" b="1" dirty="0">
                <a:solidFill>
                  <a:srgbClr val="000099"/>
                </a:solidFill>
                <a:latin typeface="+mn-lt"/>
              </a:rPr>
              <a:t>Zakoni i propisi koji se odnose na elektronsku komunikacionu infrastrukturu i ostalu infrastrukturu koja se koristi za postavljanje elektronskih komunikacionih mreža velikih brzina</a:t>
            </a:r>
          </a:p>
          <a:p>
            <a:pPr marL="8001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ME" sz="1600" b="1" dirty="0">
                <a:solidFill>
                  <a:schemeClr val="accent1"/>
                </a:solidFill>
                <a:latin typeface="+mn-lt"/>
              </a:rPr>
              <a:t>Pauza</a:t>
            </a:r>
            <a:endParaRPr lang="en-GB" sz="1600" b="1" dirty="0">
              <a:solidFill>
                <a:schemeClr val="accent1"/>
              </a:solidFill>
              <a:latin typeface="+mn-lt"/>
            </a:endParaRPr>
          </a:p>
          <a:p>
            <a:pPr marL="800100" lvl="1" indent="-3429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ME" sz="1600" b="1" dirty="0">
                <a:solidFill>
                  <a:srgbClr val="000099"/>
                </a:solidFill>
                <a:latin typeface="+mn-lt"/>
              </a:rPr>
              <a:t>Postupanje Agencije po zahtjevima u skladu sa Zakonom o planiranju prostora  i izgradnji objekata („Sl. list Crne Gore”, br. 64/17, 44/18, 63/18, 11/19 i 82/20)</a:t>
            </a:r>
          </a:p>
          <a:p>
            <a:pPr marL="800100" lvl="1" indent="-3429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ME" sz="1600" b="1" dirty="0">
                <a:solidFill>
                  <a:schemeClr val="accent1"/>
                </a:solidFill>
                <a:latin typeface="+mn-lt"/>
              </a:rPr>
              <a:t>Pauza</a:t>
            </a:r>
          </a:p>
          <a:p>
            <a:pPr marL="800100" lvl="1" indent="-3429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sz="1600" b="1" noProof="1">
                <a:solidFill>
                  <a:srgbClr val="000099"/>
                </a:solidFill>
                <a:latin typeface="+mn-lt"/>
              </a:rPr>
              <a:t>Prezent</a:t>
            </a:r>
            <a:r>
              <a:rPr lang="sr-Latn-ME" sz="1600" b="1" noProof="1">
                <a:solidFill>
                  <a:srgbClr val="000099"/>
                </a:solidFill>
                <a:latin typeface="+mn-lt"/>
              </a:rPr>
              <a:t>acija</a:t>
            </a:r>
            <a:r>
              <a:rPr lang="en-GB" sz="1600" b="1" noProof="1">
                <a:solidFill>
                  <a:srgbClr val="000099"/>
                </a:solidFill>
                <a:latin typeface="+mn-lt"/>
              </a:rPr>
              <a:t> Geoportala Agencije kao korisne alatke za potrebe planiranja prostora i izgradnje</a:t>
            </a:r>
            <a:endParaRPr lang="sr-Latn-ME" sz="1600" b="1" noProof="1">
              <a:solidFill>
                <a:srgbClr val="000099"/>
              </a:solidFill>
              <a:latin typeface="+mn-lt"/>
            </a:endParaRPr>
          </a:p>
          <a:p>
            <a:pPr marL="800100" lvl="1" indent="-342900" algn="just" eaLnBrk="1" fontAlgn="auto" hangingPunct="1"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sr-Latn-ME" sz="1600" b="1" noProof="1">
                <a:solidFill>
                  <a:schemeClr val="accent1"/>
                </a:solidFill>
                <a:latin typeface="+mn-lt"/>
              </a:rPr>
              <a:t>Zajednički ručak</a:t>
            </a:r>
            <a:endParaRPr lang="en-GB" sz="1600" b="1" noProof="1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DE31DC-6889-477E-B6A1-7F9F8ACB5CFF}"/>
              </a:ext>
            </a:extLst>
          </p:cNvPr>
          <p:cNvSpPr txBox="1"/>
          <p:nvPr/>
        </p:nvSpPr>
        <p:spPr>
          <a:xfrm>
            <a:off x="4932040" y="638132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3/19</a:t>
            </a:r>
          </a:p>
        </p:txBody>
      </p:sp>
    </p:spTree>
    <p:extLst>
      <p:ext uri="{BB962C8B-B14F-4D97-AF65-F5344CB8AC3E}">
        <p14:creationId xmlns:p14="http://schemas.microsoft.com/office/powerpoint/2010/main" val="336559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EC272AA-196E-4BEC-8838-B077C493D67A}"/>
              </a:ext>
            </a:extLst>
          </p:cNvPr>
          <p:cNvSpPr/>
          <p:nvPr/>
        </p:nvSpPr>
        <p:spPr>
          <a:xfrm>
            <a:off x="215168" y="730158"/>
            <a:ext cx="871366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sr-Latn-ME" sz="2000" b="1" dirty="0">
                <a:solidFill>
                  <a:srgbClr val="000099"/>
                </a:solidFill>
                <a:latin typeface="+mn-lt"/>
              </a:rPr>
              <a:t>Problemi koji su u prethodnom periodu u značajnoj mjeri osporavali </a:t>
            </a:r>
          </a:p>
          <a:p>
            <a:pPr algn="ctr">
              <a:spcBef>
                <a:spcPts val="0"/>
              </a:spcBef>
            </a:pPr>
            <a:r>
              <a:rPr lang="sr-Latn-ME" sz="2000" b="1" dirty="0">
                <a:solidFill>
                  <a:srgbClr val="000099"/>
                </a:solidFill>
                <a:latin typeface="+mn-lt"/>
              </a:rPr>
              <a:t>efikasan razvoj elektronske komunikacione infrastrukture </a:t>
            </a:r>
          </a:p>
          <a:p>
            <a:pPr algn="ctr">
              <a:spcBef>
                <a:spcPts val="0"/>
              </a:spcBef>
            </a:pPr>
            <a:r>
              <a:rPr lang="sr-Latn-ME" sz="2000" b="1" dirty="0">
                <a:solidFill>
                  <a:srgbClr val="000099"/>
                </a:solidFill>
                <a:latin typeface="+mn-lt"/>
              </a:rPr>
              <a:t>i elektronskih komunikacionih mreža</a:t>
            </a:r>
          </a:p>
          <a:p>
            <a:pPr algn="ctr">
              <a:spcBef>
                <a:spcPts val="0"/>
              </a:spcBef>
            </a:pPr>
            <a:endParaRPr lang="sr-Latn-ME" dirty="0">
              <a:solidFill>
                <a:srgbClr val="000099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endParaRPr lang="sr-Latn-ME" dirty="0">
              <a:solidFill>
                <a:srgbClr val="000099"/>
              </a:solidFill>
              <a:latin typeface="+mn-lt"/>
            </a:endParaRP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česta oštećenja telekomunikacione kanalizacije i telekomunikacionih vodova,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ugožavanje postojećih radio koridora,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nemogućnost novoizgrađenih objekata da podrže pružanje elektronskih komunikacionih usluga,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neadekvatan tretman elemenata elektronskih komunikacionih mreža prilikom urbanističkog planiranja,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komplikovane i dugotrajne procedure obezbjeđivanja pristupa/korišćenja zemljišta koje je u vlasništvu države ili lokalnih samouprava,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nemogućnost pristupa fizičkoj infrastrukturi koja može poslužiti za postavljanje elemenata mreža, a u vlasništvu je javnih preduzeća,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neujednačene i neefikasne/kompleksne procedure odobravanja gradnje - primjena , 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neujednačena primjena Zakona o planiranju prostora i izgradnji objekata („Sl. list Crne Gore”, br. 64/17) i relevantnih propisa u pogledu procedura za postavljanje privremenih objekata od strane lokalnih samouprava, na način što postoje značajne razlike u formi i sadržini uslova koje odlukama preciziraju lokalne samouprave što značajno usporava i komplikuje proces građenja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4789AC9-E831-4F72-AB4A-8069EEEA1CFF}"/>
              </a:ext>
            </a:extLst>
          </p:cNvPr>
          <p:cNvSpPr txBox="1"/>
          <p:nvPr/>
        </p:nvSpPr>
        <p:spPr>
          <a:xfrm>
            <a:off x="4932040" y="638132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4/19</a:t>
            </a:r>
          </a:p>
        </p:txBody>
      </p:sp>
    </p:spTree>
    <p:extLst>
      <p:ext uri="{BB962C8B-B14F-4D97-AF65-F5344CB8AC3E}">
        <p14:creationId xmlns:p14="http://schemas.microsoft.com/office/powerpoint/2010/main" val="213001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F9E7FB-395D-43B5-8AAA-E97D2E744CF9}"/>
              </a:ext>
            </a:extLst>
          </p:cNvPr>
          <p:cNvSpPr/>
          <p:nvPr/>
        </p:nvSpPr>
        <p:spPr>
          <a:xfrm>
            <a:off x="35496" y="1014373"/>
            <a:ext cx="8994311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ME" sz="2000" b="1" dirty="0">
                <a:solidFill>
                  <a:srgbClr val="000099"/>
                </a:solidFill>
                <a:latin typeface="+mn-lt"/>
              </a:rPr>
              <a:t>Zakoni i propisi koji se odnose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ME" sz="2000" b="1" dirty="0">
                <a:solidFill>
                  <a:srgbClr val="000099"/>
                </a:solidFill>
                <a:latin typeface="+mn-lt"/>
              </a:rPr>
              <a:t>na elektronsku komunikacionu infrastrukturu i ostalu infrastrukturu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ME" sz="2000" b="1" dirty="0">
                <a:solidFill>
                  <a:srgbClr val="000099"/>
                </a:solidFill>
                <a:latin typeface="+mn-lt"/>
              </a:rPr>
              <a:t>koja se koristi za postavljanje elektronskih komunikacionih mreža velikih brzina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2000" dirty="0">
              <a:solidFill>
                <a:srgbClr val="000099"/>
              </a:solidFill>
              <a:latin typeface="+mn-lt"/>
            </a:endParaRP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1600" dirty="0">
              <a:solidFill>
                <a:srgbClr val="000099"/>
              </a:solidFill>
              <a:latin typeface="+mn-lt"/>
            </a:endParaRP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Dubravka Aleksić, menadžer za elektronske komunikacione mreže i infrastrukturu</a:t>
            </a: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ME" sz="1600" dirty="0">
                <a:solidFill>
                  <a:srgbClr val="000099"/>
                </a:solidFill>
                <a:latin typeface="+mn-lt"/>
              </a:rPr>
              <a:t>Agencija za elektronske komunikacije i poštansku djelatnost</a:t>
            </a: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1600" dirty="0">
              <a:solidFill>
                <a:srgbClr val="000099"/>
              </a:solidFill>
              <a:latin typeface="+mn-lt"/>
            </a:endParaRP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2000" b="1" dirty="0">
              <a:solidFill>
                <a:srgbClr val="000099"/>
              </a:solidFill>
              <a:latin typeface="+mn-lt"/>
            </a:endParaRPr>
          </a:p>
          <a:p>
            <a:pPr lvl="1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ME" sz="20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E7978F-FD03-4262-A5BE-1DE0F3573121}"/>
              </a:ext>
            </a:extLst>
          </p:cNvPr>
          <p:cNvSpPr txBox="1"/>
          <p:nvPr/>
        </p:nvSpPr>
        <p:spPr>
          <a:xfrm>
            <a:off x="4932040" y="638132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5/19</a:t>
            </a:r>
          </a:p>
        </p:txBody>
      </p:sp>
    </p:spTree>
    <p:extLst>
      <p:ext uri="{BB962C8B-B14F-4D97-AF65-F5344CB8AC3E}">
        <p14:creationId xmlns:p14="http://schemas.microsoft.com/office/powerpoint/2010/main" val="789381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FD6D15-B929-4FA2-9926-7ECA3C8F8C46}"/>
              </a:ext>
            </a:extLst>
          </p:cNvPr>
          <p:cNvSpPr/>
          <p:nvPr/>
        </p:nvSpPr>
        <p:spPr>
          <a:xfrm>
            <a:off x="539552" y="1484784"/>
            <a:ext cx="777686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000" b="1" dirty="0">
                <a:solidFill>
                  <a:srgbClr val="000099"/>
                </a:solidFill>
                <a:latin typeface="+mn-lt"/>
              </a:rPr>
              <a:t>Sadržaj: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2000" b="1" dirty="0">
              <a:solidFill>
                <a:srgbClr val="000099"/>
              </a:solidFill>
              <a:latin typeface="+mn-lt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2000" b="1" dirty="0">
              <a:solidFill>
                <a:srgbClr val="000099"/>
              </a:solidFill>
              <a:latin typeface="+mn-lt"/>
            </a:endParaRP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sr-Latn-CS" sz="1600" dirty="0">
                <a:solidFill>
                  <a:srgbClr val="000099"/>
                </a:solidFill>
                <a:latin typeface="+mn-lt"/>
              </a:rPr>
              <a:t>Zakon o elektronskim komunikacijama („Sl. list Crne Gore”, br. 40/13, 56/13, 2/17 i 49/19) i propisi iz oblasti planiranja, izgradnje, i zaštite elektronske komunikacione infrastrukture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sr-Latn-CS" sz="1600" dirty="0">
                <a:solidFill>
                  <a:srgbClr val="000099"/>
                </a:solidFill>
                <a:latin typeface="+mn-lt"/>
              </a:rPr>
              <a:t>Zakon o korišćenju fizičke infrastrukture za postavljanje elektronskih komunikacionih mreža velikih brzina („Sl. list Crne Gore“, br. 1/22) </a:t>
            </a:r>
          </a:p>
          <a:p>
            <a:pPr marL="457200" indent="-457200" algn="just"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sr-Latn-CS" sz="1600" dirty="0">
                <a:solidFill>
                  <a:srgbClr val="000099"/>
                </a:solidFill>
                <a:latin typeface="+mn-lt"/>
              </a:rPr>
              <a:t>Zakon o planiranju prostora  i zgradnji objekata („Sl. list Crne Gore”, br. 64/17, 44/18, 63/18, 11/19 i 82/20)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sr-Latn-CS" sz="1600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11B46D-0CAF-498D-84F1-48B42EF01140}"/>
              </a:ext>
            </a:extLst>
          </p:cNvPr>
          <p:cNvSpPr txBox="1"/>
          <p:nvPr/>
        </p:nvSpPr>
        <p:spPr>
          <a:xfrm>
            <a:off x="4932040" y="638132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6/19</a:t>
            </a:r>
          </a:p>
        </p:txBody>
      </p:sp>
    </p:spTree>
    <p:extLst>
      <p:ext uri="{BB962C8B-B14F-4D97-AF65-F5344CB8AC3E}">
        <p14:creationId xmlns:p14="http://schemas.microsoft.com/office/powerpoint/2010/main" val="139429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FC07C2-383D-4936-8485-2D72FEE981CB}"/>
              </a:ext>
            </a:extLst>
          </p:cNvPr>
          <p:cNvSpPr/>
          <p:nvPr/>
        </p:nvSpPr>
        <p:spPr>
          <a:xfrm>
            <a:off x="395536" y="1046232"/>
            <a:ext cx="79928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000" b="1" dirty="0">
                <a:solidFill>
                  <a:srgbClr val="000099"/>
                </a:solidFill>
                <a:latin typeface="+mn-lt"/>
              </a:rPr>
              <a:t>Zakon o elektronskim komunikacijama </a:t>
            </a:r>
          </a:p>
          <a:p>
            <a:pPr lvl="1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000" b="1" dirty="0">
                <a:solidFill>
                  <a:srgbClr val="000099"/>
                </a:solidFill>
                <a:latin typeface="+mn-lt"/>
              </a:rPr>
              <a:t>(„Sl. list Crne Gore”, br. 40/13, 56/13, 2/17 i 49/19)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36 - Elektronska komunikaciona infrastruktura i povezana oprema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37 - Elektronska komunikaciona mreža i usluga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38 - Obezbjeđivanje elektronskih komunikacionih mreža i usluga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b="1" u="sng" dirty="0">
                <a:solidFill>
                  <a:srgbClr val="000099"/>
                </a:solidFill>
                <a:latin typeface="+mn-lt"/>
              </a:rPr>
              <a:t>Član 39 - Izgradnja i korišćenje elektronskih komunikacionih mreža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40 - Planiranje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41 - Elektronska komunikaciona mreža u objektima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42 - Radovi u zoni elektronskih komunikacionih mreža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43 - Zaštita i/ili izmještanje elektronskih komunikacionih mreža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44 - Izgradnja u pojasu saobraćajne infrastrukture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45 - Pravo službenosti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CD23029-7293-4A45-BB8B-3E923193EF37}"/>
              </a:ext>
            </a:extLst>
          </p:cNvPr>
          <p:cNvSpPr txBox="1"/>
          <p:nvPr/>
        </p:nvSpPr>
        <p:spPr>
          <a:xfrm>
            <a:off x="4932040" y="638132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7/19</a:t>
            </a:r>
          </a:p>
        </p:txBody>
      </p:sp>
    </p:spTree>
    <p:extLst>
      <p:ext uri="{BB962C8B-B14F-4D97-AF65-F5344CB8AC3E}">
        <p14:creationId xmlns:p14="http://schemas.microsoft.com/office/powerpoint/2010/main" val="4118769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F7AC00D-003A-4A31-8E37-A669B2D63435}"/>
              </a:ext>
            </a:extLst>
          </p:cNvPr>
          <p:cNvSpPr/>
          <p:nvPr/>
        </p:nvSpPr>
        <p:spPr>
          <a:xfrm>
            <a:off x="395536" y="1046232"/>
            <a:ext cx="8568952" cy="497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000" b="1" dirty="0">
                <a:solidFill>
                  <a:srgbClr val="000099"/>
                </a:solidFill>
                <a:latin typeface="+mn-lt"/>
              </a:rPr>
              <a:t>Zakon o elektronskim komunikacijama </a:t>
            </a:r>
          </a:p>
          <a:p>
            <a:pPr lvl="1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000" b="1" dirty="0">
                <a:solidFill>
                  <a:srgbClr val="000099"/>
                </a:solidFill>
                <a:latin typeface="+mn-lt"/>
              </a:rPr>
              <a:t>(„Sl. list Crne Gore”, br. 40/13, 56/13, 2/17 i 49/19)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54 - Zajedničko korišćenje elektronske komunikacione infrastrukture i povezane opreme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55 - Dogovaranje o zajedničkom korišćenju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56 - Podaci o elektronskoj komunikacionoj infrastrukturi i povezanoj opremi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57 - Pristup i interkonekcija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58 - Evidentiranje ugovora i zaštita podataka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Član 54 - Odlučivanje Agencije o spornim pitanjima</a:t>
            </a:r>
          </a:p>
          <a:p>
            <a:pPr lvl="1" algn="just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lvl="1" algn="just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endParaRPr lang="pl-PL" sz="1600" dirty="0">
              <a:solidFill>
                <a:srgbClr val="000099"/>
              </a:solidFill>
              <a:latin typeface="+mn-lt"/>
            </a:endParaRPr>
          </a:p>
          <a:p>
            <a:pPr lvl="1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endParaRPr lang="en-GB" sz="2000" b="1" dirty="0">
              <a:solidFill>
                <a:srgbClr val="000099"/>
              </a:solidFill>
              <a:latin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D6CE9C-4618-4D08-B45E-E309F3CF263D}"/>
              </a:ext>
            </a:extLst>
          </p:cNvPr>
          <p:cNvSpPr txBox="1"/>
          <p:nvPr/>
        </p:nvSpPr>
        <p:spPr>
          <a:xfrm>
            <a:off x="4932040" y="638132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8/19</a:t>
            </a:r>
          </a:p>
        </p:txBody>
      </p:sp>
    </p:spTree>
    <p:extLst>
      <p:ext uri="{BB962C8B-B14F-4D97-AF65-F5344CB8AC3E}">
        <p14:creationId xmlns:p14="http://schemas.microsoft.com/office/powerpoint/2010/main" val="196605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6F9FC"/>
            </a:gs>
            <a:gs pos="74001">
              <a:srgbClr val="B0C6E1"/>
            </a:gs>
            <a:gs pos="83000">
              <a:srgbClr val="B0C6E1"/>
            </a:gs>
            <a:gs pos="100000">
              <a:srgbClr val="CAD9E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8EBD0BF-5118-4A4B-8B72-F774D2EB6FA7}"/>
              </a:ext>
            </a:extLst>
          </p:cNvPr>
          <p:cNvSpPr/>
          <p:nvPr/>
        </p:nvSpPr>
        <p:spPr>
          <a:xfrm>
            <a:off x="267963" y="917912"/>
            <a:ext cx="8480501" cy="56169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000" b="1" dirty="0">
                <a:solidFill>
                  <a:srgbClr val="000099"/>
                </a:solidFill>
                <a:latin typeface="+mn-lt"/>
              </a:rPr>
              <a:t>Propisi koji se odnose na elektronsku komunikacionu infrastrukturu </a:t>
            </a:r>
          </a:p>
          <a:p>
            <a:pPr lvl="1" algn="ctr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pl-PL" sz="2000" b="1" dirty="0">
                <a:solidFill>
                  <a:srgbClr val="000099"/>
                </a:solidFill>
                <a:latin typeface="+mn-lt"/>
              </a:rPr>
              <a:t>u skladu sa Zakonom o elektronskim komunikacijama </a:t>
            </a:r>
          </a:p>
          <a:p>
            <a:pPr marL="342900" indent="-342900" algn="just"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Pravilnik o uslovima za planiranje, izgradnju, održavanje i korišćenje elektronskih komunikacionih mreža, elektronske komunikacione infrastrukture i povezane opreme </a:t>
            </a:r>
            <a:r>
              <a:rPr lang="pl-PL" sz="1600" i="1" u="sng" dirty="0">
                <a:solidFill>
                  <a:srgbClr val="000099"/>
                </a:solidFill>
                <a:latin typeface="+mn-lt"/>
              </a:rPr>
              <a:t>("Službeni list Crne Gore broj 59/15 i 39/16) </a:t>
            </a:r>
            <a:r>
              <a:rPr lang="pl-PL" sz="1600" b="1" i="1" u="sng" dirty="0">
                <a:solidFill>
                  <a:srgbClr val="000099"/>
                </a:solidFill>
                <a:latin typeface="+mn-lt"/>
              </a:rPr>
              <a:t>(član 39)</a:t>
            </a:r>
          </a:p>
          <a:p>
            <a:pPr marL="342900" indent="-342900" algn="just"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Pravilnik o tehničkim i drugim uslovima za projektovanje, izgradnju i korišćenje elektronske komunikacione mreže, elektronske komunikacione infrastrukture i povezane opreme u objektima </a:t>
            </a:r>
            <a:r>
              <a:rPr lang="pl-PL" sz="1600" i="1" u="sng" dirty="0">
                <a:solidFill>
                  <a:srgbClr val="000099"/>
                </a:solidFill>
                <a:latin typeface="+mn-lt"/>
              </a:rPr>
              <a:t>("Sl.list CG", br. 41/15) </a:t>
            </a:r>
            <a:r>
              <a:rPr lang="pl-PL" sz="1600" b="1" i="1" u="sng" dirty="0">
                <a:solidFill>
                  <a:srgbClr val="000099"/>
                </a:solidFill>
                <a:latin typeface="+mn-lt"/>
              </a:rPr>
              <a:t>(član 41)</a:t>
            </a:r>
          </a:p>
          <a:p>
            <a:pPr marL="342900" indent="-342900" algn="just"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Pravilnik o širini zaštitnih zona i vrsti radio koridora u kojima nije dopušteno planiranje i gradnja drugih objekata </a:t>
            </a:r>
            <a:r>
              <a:rPr lang="pl-PL" sz="1600" i="1" u="sng" dirty="0">
                <a:solidFill>
                  <a:srgbClr val="000099"/>
                </a:solidFill>
                <a:latin typeface="+mn-lt"/>
              </a:rPr>
              <a:t>("Službeni list Crne Gore", br. 33/14) </a:t>
            </a:r>
            <a:r>
              <a:rPr lang="pl-PL" sz="1600" b="1" i="1" u="sng" dirty="0">
                <a:solidFill>
                  <a:srgbClr val="000099"/>
                </a:solidFill>
                <a:latin typeface="+mn-lt"/>
              </a:rPr>
              <a:t>(član 42)</a:t>
            </a:r>
          </a:p>
          <a:p>
            <a:pPr marL="342900" indent="-342900" algn="just"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Pravilnik o zajedničkom korišćenju elektronske komunikacione infrastrukture i povezane opreme </a:t>
            </a:r>
            <a:r>
              <a:rPr lang="pl-PL" sz="1600" i="1" u="sng" dirty="0">
                <a:solidFill>
                  <a:srgbClr val="000099"/>
                </a:solidFill>
                <a:latin typeface="+mn-lt"/>
              </a:rPr>
              <a:t>("Službeni list Crne Gore", br. 52/14) </a:t>
            </a:r>
            <a:r>
              <a:rPr lang="pl-PL" sz="1600" b="1" i="1" u="sng" dirty="0">
                <a:solidFill>
                  <a:srgbClr val="000099"/>
                </a:solidFill>
                <a:latin typeface="+mn-lt"/>
              </a:rPr>
              <a:t>(član 54)</a:t>
            </a:r>
          </a:p>
          <a:p>
            <a:pPr marL="342900" indent="-342900" algn="just" eaLnBrk="1" fontAlgn="auto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pl-PL" sz="1600" dirty="0">
                <a:solidFill>
                  <a:srgbClr val="000099"/>
                </a:solidFill>
                <a:latin typeface="+mn-lt"/>
              </a:rPr>
              <a:t>Pravilnik o vrsti, načinu dostavljanja i objavljivanja podataka o elektronskoj komunikacionoj infrastrukturi i povezanoj opremi koja može biti od interesa za zajedničko korišćenje </a:t>
            </a:r>
            <a:r>
              <a:rPr lang="pl-PL" sz="1600" i="1" u="sng" dirty="0">
                <a:solidFill>
                  <a:srgbClr val="000099"/>
                </a:solidFill>
                <a:latin typeface="+mn-lt"/>
              </a:rPr>
              <a:t>("Sl. list CG", br. 48/18) </a:t>
            </a:r>
            <a:r>
              <a:rPr lang="pl-PL" sz="1600" b="1" i="1" u="sng" dirty="0">
                <a:solidFill>
                  <a:srgbClr val="000099"/>
                </a:solidFill>
                <a:latin typeface="+mn-lt"/>
              </a:rPr>
              <a:t>(član 55)</a:t>
            </a:r>
          </a:p>
          <a:p>
            <a:pPr lvl="1" algn="just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endParaRPr lang="pl-PL" sz="1600" dirty="0">
              <a:solidFill>
                <a:srgbClr val="002060"/>
              </a:solidFill>
              <a:latin typeface="+mn-lt"/>
            </a:endParaRPr>
          </a:p>
          <a:p>
            <a:pPr lvl="1" algn="ctr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endParaRPr lang="en-GB" sz="20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A8443E-FBC7-471F-A44E-D7DB6B7A9E09}"/>
              </a:ext>
            </a:extLst>
          </p:cNvPr>
          <p:cNvSpPr txBox="1"/>
          <p:nvPr/>
        </p:nvSpPr>
        <p:spPr>
          <a:xfrm>
            <a:off x="4932040" y="6381328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14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9/19</a:t>
            </a:r>
          </a:p>
        </p:txBody>
      </p:sp>
    </p:spTree>
    <p:extLst>
      <p:ext uri="{BB962C8B-B14F-4D97-AF65-F5344CB8AC3E}">
        <p14:creationId xmlns:p14="http://schemas.microsoft.com/office/powerpoint/2010/main" val="2171919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35451</TotalTime>
  <Words>2130</Words>
  <Application>Microsoft Office PowerPoint</Application>
  <PresentationFormat>On-screen Show (4:3)</PresentationFormat>
  <Paragraphs>229</Paragraphs>
  <Slides>19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Zakon o planiranju prostora  i zgradnji objekata  („Sl. list Crne Gore”, br. 64/17, 44/18, 63/18, 11/19 i 82/20)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Mirjana Smolovic</dc:creator>
  <cp:lastModifiedBy>Matija Tomcic</cp:lastModifiedBy>
  <cp:revision>837</cp:revision>
  <dcterms:created xsi:type="dcterms:W3CDTF">2014-08-01T10:03:44Z</dcterms:created>
  <dcterms:modified xsi:type="dcterms:W3CDTF">2023-04-26T10:40:18Z</dcterms:modified>
</cp:coreProperties>
</file>